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sldIdLst>
    <p:sldId id="1059" r:id="rId5"/>
    <p:sldId id="980" r:id="rId6"/>
    <p:sldId id="1069" r:id="rId7"/>
    <p:sldId id="700" r:id="rId8"/>
    <p:sldId id="701" r:id="rId9"/>
    <p:sldId id="1005" r:id="rId10"/>
    <p:sldId id="868" r:id="rId11"/>
    <p:sldId id="1037" r:id="rId12"/>
    <p:sldId id="994" r:id="rId13"/>
    <p:sldId id="1051" r:id="rId14"/>
    <p:sldId id="1052" r:id="rId15"/>
    <p:sldId id="1053" r:id="rId16"/>
    <p:sldId id="1058" r:id="rId17"/>
    <p:sldId id="1056" r:id="rId18"/>
    <p:sldId id="1061" r:id="rId19"/>
    <p:sldId id="1073" r:id="rId20"/>
    <p:sldId id="1072" r:id="rId21"/>
    <p:sldId id="258" r:id="rId22"/>
    <p:sldId id="1064" r:id="rId23"/>
    <p:sldId id="1065" r:id="rId24"/>
    <p:sldId id="1067" r:id="rId25"/>
    <p:sldId id="1068" r:id="rId26"/>
    <p:sldId id="952" r:id="rId27"/>
    <p:sldId id="953" r:id="rId28"/>
    <p:sldId id="880" r:id="rId29"/>
    <p:sldId id="881" r:id="rId30"/>
    <p:sldId id="951" r:id="rId31"/>
    <p:sldId id="783" r:id="rId32"/>
    <p:sldId id="1066" r:id="rId33"/>
    <p:sldId id="1046" r:id="rId34"/>
    <p:sldId id="1047" r:id="rId35"/>
    <p:sldId id="883" r:id="rId36"/>
    <p:sldId id="104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5566"/>
    <a:srgbClr val="004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76B4A8-961E-6A47-B5AC-5E51F1C60B02}" v="6" dt="2023-07-19T16:14:54.6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14"/>
    <p:restoredTop sz="97700"/>
  </p:normalViewPr>
  <p:slideViewPr>
    <p:cSldViewPr snapToGrid="0">
      <p:cViewPr>
        <p:scale>
          <a:sx n="110" d="100"/>
          <a:sy n="110" d="100"/>
        </p:scale>
        <p:origin x="3024" y="2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8/1/23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resource investment suggests that this response should increase operational net photosynthesis rates with reduced nitrogen investment into enzymes that support net photosynthesis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54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reduced leaf biochemical process rates</a:t>
            </a:r>
          </a:p>
          <a:p>
            <a:endParaRPr lang="en-US" dirty="0"/>
          </a:p>
          <a:p>
            <a:r>
              <a:rPr lang="en-US" dirty="0"/>
              <a:t>Soil nitrogen fertilization generally increased leaf biochemical process rates, but the slope of this relationship was similar between both CO2 treatments</a:t>
            </a:r>
          </a:p>
          <a:p>
            <a:endParaRPr lang="en-US" dirty="0"/>
          </a:p>
          <a:p>
            <a:r>
              <a:rPr lang="en-US" dirty="0"/>
              <a:t>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73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reduced leaf biochemical process rates</a:t>
            </a:r>
          </a:p>
          <a:p>
            <a:endParaRPr lang="en-US" dirty="0"/>
          </a:p>
          <a:p>
            <a:r>
              <a:rPr lang="en-US" dirty="0"/>
              <a:t>Soil nitrogen fertilization generally increased leaf biochemical process rates, but the slope of this relationship was similar between both CO2 treatments</a:t>
            </a:r>
          </a:p>
          <a:p>
            <a:endParaRPr lang="en-US" dirty="0"/>
          </a:p>
          <a:p>
            <a:r>
              <a:rPr lang="en-US" dirty="0"/>
              <a:t>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resource investment = stronger downregulation in Vcmax than Jmax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reductions in photosynthetic capacity and leaf nitrogen allocation at the leaf level, I observe strong stimulations in whole plant growth under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nutrients commonly limit primary productivity globally, progressive nutrient limitation has been hypothesized…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08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intercellular CO2 concentrations increase, leaves become saturated with CO2 substrate.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Thus, net photosynthesis rates begin to become limited by how quickly RuBP regenerates, which is a function of light availability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Rubisco is nitrogen-rich and therefore nutritionally expensive to build and maintain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58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Therefore, plants may strive to optimally allocate nitrogen to Rubisco to maximize nitrogen allocation to other structures and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operational net photosynthesis rates are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equally limited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Rubisco- and RuBP-limited photosynthesis rates (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Operational net photosynthesis rate here indicates the net photosynthesis rate of a plant growing under its acclimated growing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We expect these same optimal resource investments to occur under elevated CO2, but notice that the curve looks a bit different</a:t>
            </a:r>
            <a:endParaRPr lang="en-US" b="0" i="0" dirty="0">
              <a:effectLst/>
            </a:endParaRPr>
          </a:p>
          <a:p>
            <a:pPr algn="l" rtl="0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reduced initial slope extends the portion of the curve that is limited by Rubisco carboxylation and CO2, </a:t>
            </a:r>
          </a:p>
          <a:p>
            <a:pPr algn="l" rtl="0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increasing the operational photosynthesis rate and the intercellular CO2 threshold where Rubisco limited photosynthesis equals RuBP limited photosynthesis</a:t>
            </a:r>
            <a:endParaRPr lang="en-US" b="0" i="0" dirty="0">
              <a:effectLst/>
            </a:endParaRPr>
          </a:p>
          <a:p>
            <a:pPr algn="l" rtl="0" fontAlgn="base"/>
            <a:endParaRPr lang="en-US" b="0" i="0" dirty="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results in a stronger decrease in Rubisco-limited photosynthesis than RuBP-limited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photosynthesis to achieve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endParaRPr lang="en-US" b="0" i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8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another example to illustrate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12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say we measure two plants, one acclimated under ambient CO2 concentrations and one at 800 ppm CO2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8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8/1/23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8/1/23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8/1/23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8/1/23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8/1/23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8/1/23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8/1/23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5CB6A-37D4-0397-710E-81E7924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2" y="491916"/>
            <a:ext cx="5376421" cy="3377440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Nitrogen </a:t>
            </a:r>
            <a:r>
              <a:rPr lang="en-US" sz="3600" dirty="0">
                <a:ea typeface="Times New Roman" panose="02020603050405020304" pitchFamily="18" charset="0"/>
              </a:rPr>
              <a:t>supply and demand control 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plant responses to elevated CO</a:t>
            </a:r>
            <a:r>
              <a:rPr lang="en-US" sz="3600" baseline="-25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 at difference scales</a:t>
            </a:r>
            <a:r>
              <a:rPr lang="en-US" sz="3600" dirty="0">
                <a:effectLst/>
              </a:rPr>
              <a:t> </a:t>
            </a:r>
            <a:endParaRPr lang="en-US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C8F99E4-CE1B-3868-A0A5-3F0D0DA31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489" y="4322864"/>
            <a:ext cx="5696933" cy="126830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Evan A. Perkowski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Ezinwanne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Ezekannagha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Nicholas G. Smith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FE12-9FEA-3922-1595-13AB1EAF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0933C58-F1AF-FA33-9735-0B42A83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75603" y="856791"/>
            <a:ext cx="6854334" cy="5140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7F510CF-40EA-7975-E4E6-16C8D04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41" y="5591168"/>
            <a:ext cx="1007625" cy="11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8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A690A81E-8EEC-DE50-D3BE-1FA3672CF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48"/>
          <a:stretch/>
        </p:blipFill>
        <p:spPr>
          <a:xfrm>
            <a:off x="3246356" y="1676400"/>
            <a:ext cx="5701219" cy="5181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478017-16A5-DDDD-F40A-FECE1AD4D7B1}"/>
              </a:ext>
            </a:extLst>
          </p:cNvPr>
          <p:cNvSpPr txBox="1"/>
          <p:nvPr/>
        </p:nvSpPr>
        <p:spPr>
          <a:xfrm>
            <a:off x="5611361" y="3483289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608016-BE7F-9BAB-05C4-8977F5F08278}"/>
              </a:ext>
            </a:extLst>
          </p:cNvPr>
          <p:cNvSpPr/>
          <p:nvPr/>
        </p:nvSpPr>
        <p:spPr>
          <a:xfrm rot="807319">
            <a:off x="4139604" y="3693105"/>
            <a:ext cx="453368" cy="223784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1A9FB7-43A9-8403-1864-27CEB276019F}"/>
              </a:ext>
            </a:extLst>
          </p:cNvPr>
          <p:cNvSpPr/>
          <p:nvPr/>
        </p:nvSpPr>
        <p:spPr>
          <a:xfrm rot="2987177">
            <a:off x="4889326" y="2435949"/>
            <a:ext cx="660458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117DC-3A4D-D2CD-7629-6452600F1214}"/>
              </a:ext>
            </a:extLst>
          </p:cNvPr>
          <p:cNvSpPr txBox="1"/>
          <p:nvPr/>
        </p:nvSpPr>
        <p:spPr>
          <a:xfrm>
            <a:off x="4704637" y="4258964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C941B9BE-AE37-BAE0-5706-092EA6A16E52}"/>
              </a:ext>
            </a:extLst>
          </p:cNvPr>
          <p:cNvSpPr>
            <a:spLocks noChangeAspect="1"/>
          </p:cNvSpPr>
          <p:nvPr/>
        </p:nvSpPr>
        <p:spPr>
          <a:xfrm>
            <a:off x="7158007" y="5576085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0356F-5F0F-708B-30F8-0C905A30FA1F}"/>
              </a:ext>
            </a:extLst>
          </p:cNvPr>
          <p:cNvSpPr txBox="1"/>
          <p:nvPr/>
        </p:nvSpPr>
        <p:spPr>
          <a:xfrm>
            <a:off x="7612510" y="5567301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0CDB4-7DD5-51FE-638F-34C09F1B6015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BFC4E85D-10D2-494D-465C-6BE8EA1D4D22}"/>
              </a:ext>
            </a:extLst>
          </p:cNvPr>
          <p:cNvSpPr>
            <a:spLocks noChangeAspect="1"/>
          </p:cNvSpPr>
          <p:nvPr/>
        </p:nvSpPr>
        <p:spPr>
          <a:xfrm>
            <a:off x="4420526" y="3528547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1BA885C-AB17-D28B-A308-31D82CC5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96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FEF28256-A513-6332-54AD-0677D68A1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00"/>
          <a:stretch/>
        </p:blipFill>
        <p:spPr>
          <a:xfrm>
            <a:off x="3234812" y="1671673"/>
            <a:ext cx="5668792" cy="51816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BCD9AC7-1420-9AB3-4B62-F105CB7A95C9}"/>
              </a:ext>
            </a:extLst>
          </p:cNvPr>
          <p:cNvGrpSpPr/>
          <p:nvPr/>
        </p:nvGrpSpPr>
        <p:grpSpPr>
          <a:xfrm>
            <a:off x="9015919" y="3322965"/>
            <a:ext cx="1932562" cy="1325564"/>
            <a:chOff x="3610717" y="4801949"/>
            <a:chExt cx="1932562" cy="1325564"/>
          </a:xfrm>
        </p:grpSpPr>
        <p:pic>
          <p:nvPicPr>
            <p:cNvPr id="18" name="Picture 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D163F64-8AD0-B47C-9B6A-79DAC37FA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062" t="33167" r="74" b="41251"/>
            <a:stretch/>
          </p:blipFill>
          <p:spPr>
            <a:xfrm>
              <a:off x="3610717" y="4801949"/>
              <a:ext cx="1932562" cy="132556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7B79A7-D905-6E42-3657-075C8B440849}"/>
                </a:ext>
              </a:extLst>
            </p:cNvPr>
            <p:cNvSpPr/>
            <p:nvPr/>
          </p:nvSpPr>
          <p:spPr>
            <a:xfrm>
              <a:off x="3908583" y="5700409"/>
              <a:ext cx="175098" cy="252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34E621E2-6BC0-30B9-5736-58504ABB8184}"/>
              </a:ext>
            </a:extLst>
          </p:cNvPr>
          <p:cNvSpPr>
            <a:spLocks noChangeAspect="1"/>
          </p:cNvSpPr>
          <p:nvPr/>
        </p:nvSpPr>
        <p:spPr>
          <a:xfrm>
            <a:off x="4420526" y="3528547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54ACDF-569E-FE4D-8DE5-F7CFF49F28B7}"/>
              </a:ext>
            </a:extLst>
          </p:cNvPr>
          <p:cNvSpPr/>
          <p:nvPr/>
        </p:nvSpPr>
        <p:spPr>
          <a:xfrm rot="1824305">
            <a:off x="4679075" y="2925552"/>
            <a:ext cx="453368" cy="320330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303B53-C1FF-5B4F-A78A-A82C583BF643}"/>
              </a:ext>
            </a:extLst>
          </p:cNvPr>
          <p:cNvSpPr/>
          <p:nvPr/>
        </p:nvSpPr>
        <p:spPr>
          <a:xfrm rot="4856485">
            <a:off x="6812625" y="1471814"/>
            <a:ext cx="531513" cy="2946318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B9393DEB-1D18-6D7B-9602-99D1C2849CE7}"/>
              </a:ext>
            </a:extLst>
          </p:cNvPr>
          <p:cNvSpPr>
            <a:spLocks noChangeAspect="1"/>
          </p:cNvSpPr>
          <p:nvPr/>
        </p:nvSpPr>
        <p:spPr>
          <a:xfrm>
            <a:off x="5542750" y="2953643"/>
            <a:ext cx="454503" cy="457200"/>
          </a:xfrm>
          <a:prstGeom prst="star5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CEF37-26DB-5ADF-4578-F2F7C73040A9}"/>
              </a:ext>
            </a:extLst>
          </p:cNvPr>
          <p:cNvSpPr txBox="1"/>
          <p:nvPr/>
        </p:nvSpPr>
        <p:spPr>
          <a:xfrm>
            <a:off x="5611361" y="3483289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C0F99-924D-275D-6913-C163C42E2727}"/>
              </a:ext>
            </a:extLst>
          </p:cNvPr>
          <p:cNvSpPr txBox="1"/>
          <p:nvPr/>
        </p:nvSpPr>
        <p:spPr>
          <a:xfrm>
            <a:off x="5274660" y="4129620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81965E94-A0AF-79AD-E84B-39D21F05EC15}"/>
              </a:ext>
            </a:extLst>
          </p:cNvPr>
          <p:cNvSpPr>
            <a:spLocks noChangeAspect="1"/>
          </p:cNvSpPr>
          <p:nvPr/>
        </p:nvSpPr>
        <p:spPr>
          <a:xfrm>
            <a:off x="7158007" y="5576085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23B88-9929-01A4-CD30-2E5B511192E9}"/>
              </a:ext>
            </a:extLst>
          </p:cNvPr>
          <p:cNvSpPr txBox="1"/>
          <p:nvPr/>
        </p:nvSpPr>
        <p:spPr>
          <a:xfrm>
            <a:off x="7612510" y="5567301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91ADC-3B4A-885A-0ACF-FF0B6F7F2184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822D9ED-EE85-1CF5-FD78-3BDF3BE9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1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resource investment to photosynthetic enzymes increases leaf photosynthesis at lower nutrient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5592D36-7DC9-3293-75AD-18D2CE85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29" y="1690688"/>
            <a:ext cx="10149142" cy="50745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1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resource investment to photosynthetic enzymes increases leaf photosynthesis at lower nutrient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5592D36-7DC9-3293-75AD-18D2CE85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29" y="1690688"/>
            <a:ext cx="10149142" cy="50745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86F6D7-A248-A719-B35F-77AC8AC368D2}"/>
              </a:ext>
            </a:extLst>
          </p:cNvPr>
          <p:cNvCxnSpPr>
            <a:cxnSpLocks/>
          </p:cNvCxnSpPr>
          <p:nvPr/>
        </p:nvCxnSpPr>
        <p:spPr>
          <a:xfrm flipV="1">
            <a:off x="2904853" y="3909081"/>
            <a:ext cx="0" cy="219261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D09238-B7DC-92CE-C077-927B028CE8CB}"/>
              </a:ext>
            </a:extLst>
          </p:cNvPr>
          <p:cNvCxnSpPr>
            <a:cxnSpLocks/>
          </p:cNvCxnSpPr>
          <p:nvPr/>
        </p:nvCxnSpPr>
        <p:spPr>
          <a:xfrm flipH="1">
            <a:off x="1486968" y="3909081"/>
            <a:ext cx="1446436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2A0EEF-BD6C-6DBA-D634-927A62209B4D}"/>
              </a:ext>
            </a:extLst>
          </p:cNvPr>
          <p:cNvCxnSpPr>
            <a:cxnSpLocks/>
          </p:cNvCxnSpPr>
          <p:nvPr/>
        </p:nvCxnSpPr>
        <p:spPr>
          <a:xfrm flipV="1">
            <a:off x="4768930" y="2436031"/>
            <a:ext cx="0" cy="3664240"/>
          </a:xfrm>
          <a:prstGeom prst="line">
            <a:avLst/>
          </a:prstGeom>
          <a:ln w="57150">
            <a:solidFill>
              <a:srgbClr val="BB55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4CE6AF-61F3-CD81-678B-04C8D9B703B4}"/>
              </a:ext>
            </a:extLst>
          </p:cNvPr>
          <p:cNvCxnSpPr>
            <a:cxnSpLocks/>
          </p:cNvCxnSpPr>
          <p:nvPr/>
        </p:nvCxnSpPr>
        <p:spPr>
          <a:xfrm>
            <a:off x="1486968" y="2436031"/>
            <a:ext cx="3281962" cy="0"/>
          </a:xfrm>
          <a:prstGeom prst="line">
            <a:avLst/>
          </a:prstGeom>
          <a:ln w="57150">
            <a:solidFill>
              <a:srgbClr val="BB55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40F6A4-E5AE-E758-56A1-FD5697F689B6}"/>
              </a:ext>
            </a:extLst>
          </p:cNvPr>
          <p:cNvCxnSpPr>
            <a:cxnSpLocks/>
          </p:cNvCxnSpPr>
          <p:nvPr/>
        </p:nvCxnSpPr>
        <p:spPr>
          <a:xfrm flipV="1">
            <a:off x="3091992" y="2799762"/>
            <a:ext cx="1461155" cy="1282046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26A837-1C65-1983-1EE7-2CE8FCC9D6F2}"/>
              </a:ext>
            </a:extLst>
          </p:cNvPr>
          <p:cNvSpPr txBox="1"/>
          <p:nvPr/>
        </p:nvSpPr>
        <p:spPr>
          <a:xfrm rot="19100461">
            <a:off x="3111489" y="3587944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76263B-2D07-9274-96B8-0470521E42BC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1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resource investment to photosynthetic enzymes increases leaf photosynthesis at lower nutrient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5592D36-7DC9-3293-75AD-18D2CE85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29" y="1690688"/>
            <a:ext cx="10149142" cy="50745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86F6D7-A248-A719-B35F-77AC8AC368D2}"/>
              </a:ext>
            </a:extLst>
          </p:cNvPr>
          <p:cNvCxnSpPr>
            <a:cxnSpLocks/>
          </p:cNvCxnSpPr>
          <p:nvPr/>
        </p:nvCxnSpPr>
        <p:spPr>
          <a:xfrm flipV="1">
            <a:off x="2904853" y="3909081"/>
            <a:ext cx="0" cy="219261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D09238-B7DC-92CE-C077-927B028CE8CB}"/>
              </a:ext>
            </a:extLst>
          </p:cNvPr>
          <p:cNvCxnSpPr>
            <a:cxnSpLocks/>
          </p:cNvCxnSpPr>
          <p:nvPr/>
        </p:nvCxnSpPr>
        <p:spPr>
          <a:xfrm flipH="1">
            <a:off x="1486968" y="3909081"/>
            <a:ext cx="1446436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DD19CB-3B46-B81F-E194-B2ED4D114729}"/>
              </a:ext>
            </a:extLst>
          </p:cNvPr>
          <p:cNvCxnSpPr>
            <a:cxnSpLocks/>
          </p:cNvCxnSpPr>
          <p:nvPr/>
        </p:nvCxnSpPr>
        <p:spPr>
          <a:xfrm flipV="1">
            <a:off x="7971085" y="3503776"/>
            <a:ext cx="0" cy="2596495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F2D1AC-F26D-3E86-10ED-3E98E5FFBD84}"/>
              </a:ext>
            </a:extLst>
          </p:cNvPr>
          <p:cNvCxnSpPr>
            <a:cxnSpLocks/>
          </p:cNvCxnSpPr>
          <p:nvPr/>
        </p:nvCxnSpPr>
        <p:spPr>
          <a:xfrm flipH="1">
            <a:off x="6553200" y="3514546"/>
            <a:ext cx="1446436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C9D80F-288A-6548-688D-07332D4C6301}"/>
              </a:ext>
            </a:extLst>
          </p:cNvPr>
          <p:cNvCxnSpPr>
            <a:cxnSpLocks/>
          </p:cNvCxnSpPr>
          <p:nvPr/>
        </p:nvCxnSpPr>
        <p:spPr>
          <a:xfrm flipV="1">
            <a:off x="9833930" y="5346107"/>
            <a:ext cx="0" cy="754164"/>
          </a:xfrm>
          <a:prstGeom prst="line">
            <a:avLst/>
          </a:prstGeom>
          <a:ln w="57150">
            <a:solidFill>
              <a:srgbClr val="BB55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914BD6-A624-3A69-365E-B42B099513F4}"/>
              </a:ext>
            </a:extLst>
          </p:cNvPr>
          <p:cNvCxnSpPr>
            <a:cxnSpLocks/>
          </p:cNvCxnSpPr>
          <p:nvPr/>
        </p:nvCxnSpPr>
        <p:spPr>
          <a:xfrm>
            <a:off x="6526850" y="5346107"/>
            <a:ext cx="3307080" cy="0"/>
          </a:xfrm>
          <a:prstGeom prst="line">
            <a:avLst/>
          </a:prstGeom>
          <a:ln w="57150">
            <a:solidFill>
              <a:srgbClr val="BB55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2A0EEF-BD6C-6DBA-D634-927A62209B4D}"/>
              </a:ext>
            </a:extLst>
          </p:cNvPr>
          <p:cNvCxnSpPr>
            <a:cxnSpLocks/>
          </p:cNvCxnSpPr>
          <p:nvPr/>
        </p:nvCxnSpPr>
        <p:spPr>
          <a:xfrm flipV="1">
            <a:off x="4768930" y="2436031"/>
            <a:ext cx="0" cy="3664240"/>
          </a:xfrm>
          <a:prstGeom prst="line">
            <a:avLst/>
          </a:prstGeom>
          <a:ln w="57150">
            <a:solidFill>
              <a:srgbClr val="BB55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4CE6AF-61F3-CD81-678B-04C8D9B703B4}"/>
              </a:ext>
            </a:extLst>
          </p:cNvPr>
          <p:cNvCxnSpPr>
            <a:cxnSpLocks/>
          </p:cNvCxnSpPr>
          <p:nvPr/>
        </p:nvCxnSpPr>
        <p:spPr>
          <a:xfrm>
            <a:off x="1486968" y="2436031"/>
            <a:ext cx="3281962" cy="0"/>
          </a:xfrm>
          <a:prstGeom prst="line">
            <a:avLst/>
          </a:prstGeom>
          <a:ln w="57150">
            <a:solidFill>
              <a:srgbClr val="BB55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D3E8CA-0DA6-F42B-68EE-62303CE165C6}"/>
              </a:ext>
            </a:extLst>
          </p:cNvPr>
          <p:cNvCxnSpPr>
            <a:cxnSpLocks/>
          </p:cNvCxnSpPr>
          <p:nvPr/>
        </p:nvCxnSpPr>
        <p:spPr>
          <a:xfrm>
            <a:off x="8242903" y="3519941"/>
            <a:ext cx="1685297" cy="1656798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72DD11-0251-CE45-E79B-05FB13C803D5}"/>
              </a:ext>
            </a:extLst>
          </p:cNvPr>
          <p:cNvSpPr txBox="1"/>
          <p:nvPr/>
        </p:nvSpPr>
        <p:spPr>
          <a:xfrm rot="2677421">
            <a:off x="8347488" y="3274302"/>
            <a:ext cx="2277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nutrient allocation to photosynthetic enzymes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20FFE9-8744-7A6C-2857-438613449501}"/>
              </a:ext>
            </a:extLst>
          </p:cNvPr>
          <p:cNvCxnSpPr>
            <a:cxnSpLocks/>
          </p:cNvCxnSpPr>
          <p:nvPr/>
        </p:nvCxnSpPr>
        <p:spPr>
          <a:xfrm flipV="1">
            <a:off x="3091992" y="2799762"/>
            <a:ext cx="1461155" cy="1282046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5BE568-BD67-919F-A917-BCC7EBA4B9C1}"/>
              </a:ext>
            </a:extLst>
          </p:cNvPr>
          <p:cNvSpPr txBox="1"/>
          <p:nvPr/>
        </p:nvSpPr>
        <p:spPr>
          <a:xfrm rot="19100461">
            <a:off x="3111489" y="3587944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2660609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3947D-BE95-449E-BBA0-B08FB014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E0C8D-54BB-2F04-3159-CE6C07A9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Question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C1FCE-9BE6-E744-2A98-33A40D8366D1}"/>
              </a:ext>
            </a:extLst>
          </p:cNvPr>
          <p:cNvSpPr/>
          <p:nvPr/>
        </p:nvSpPr>
        <p:spPr>
          <a:xfrm>
            <a:off x="1844920" y="2285999"/>
            <a:ext cx="8502160" cy="2497015"/>
          </a:xfrm>
          <a:prstGeom prst="rect">
            <a:avLst/>
          </a:prstGeom>
          <a:solidFill>
            <a:srgbClr val="00448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does soil nitrogen availability modify leaf and whole plant responses to CO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4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0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1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</p:spTree>
    <p:extLst>
      <p:ext uri="{BB962C8B-B14F-4D97-AF65-F5344CB8AC3E}">
        <p14:creationId xmlns:p14="http://schemas.microsoft.com/office/powerpoint/2010/main" val="417136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04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10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 w="38100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lt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>
              <a:alpha val="25000"/>
            </a:schemeClr>
          </a:solidFill>
          <a:ln w="38100">
            <a:solidFill>
              <a:schemeClr val="tx1">
                <a:alpha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>
              <a:alpha val="25000"/>
            </a:schemeClr>
          </a:solidFill>
          <a:ln w="38100">
            <a:solidFill>
              <a:schemeClr val="tx1">
                <a:alpha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2081994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biochemistry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Total leaf area, total biomass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Structural carbon cost to acquire nitrogen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2AC415-DE19-8CD8-C517-CEAFDF881951}"/>
              </a:ext>
            </a:extLst>
          </p:cNvPr>
          <p:cNvSpPr txBox="1"/>
          <p:nvPr/>
        </p:nvSpPr>
        <p:spPr>
          <a:xfrm>
            <a:off x="10363231" y="-24553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Leaf trait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3C0D13C-FA41-60ED-CC29-F94327EF5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7CE17-43D4-33BA-C597-AA3716B51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2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biochemistry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leaf area, total biomass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arbon cost to acquire nitrogen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2AC415-DE19-8CD8-C517-CEAFDF881951}"/>
              </a:ext>
            </a:extLst>
          </p:cNvPr>
          <p:cNvSpPr txBox="1"/>
          <p:nvPr/>
        </p:nvSpPr>
        <p:spPr>
          <a:xfrm>
            <a:off x="10363231" y="-24553"/>
            <a:ext cx="167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Leaf trait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5038D-79FF-C16A-31D8-AB215BA0D1C4}"/>
              </a:ext>
            </a:extLst>
          </p:cNvPr>
          <p:cNvSpPr txBox="1"/>
          <p:nvPr/>
        </p:nvSpPr>
        <p:spPr>
          <a:xfrm>
            <a:off x="9011642" y="379485"/>
            <a:ext cx="3027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Whole plant trait</a:t>
            </a:r>
          </a:p>
        </p:txBody>
      </p:sp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36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E59E336C-149D-92EA-B494-FB9DC5DC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5" y="1911895"/>
            <a:ext cx="11261996" cy="42232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BFB176-6DAF-8D2A-BD40-7109D58C7290}"/>
              </a:ext>
            </a:extLst>
          </p:cNvPr>
          <p:cNvSpPr/>
          <p:nvPr/>
        </p:nvSpPr>
        <p:spPr>
          <a:xfrm>
            <a:off x="6320194" y="2052890"/>
            <a:ext cx="3712806" cy="3382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Elevated CO</a:t>
            </a:r>
            <a:r>
              <a:rPr lang="en-US" sz="3200" baseline="-25000" dirty="0"/>
              <a:t>2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sz="3200" dirty="0"/>
              <a:t> photosynthetic capacity </a:t>
            </a:r>
            <a:r>
              <a:rPr lang="en-US" sz="3200" b="1" u="sng" dirty="0"/>
              <a:t>independent</a:t>
            </a:r>
            <a:r>
              <a:rPr lang="en-US" sz="3200" dirty="0"/>
              <a:t> of fertilization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15" name="Table 13">
            <a:extLst>
              <a:ext uri="{FF2B5EF4-FFF2-40B4-BE49-F238E27FC236}">
                <a16:creationId xmlns:a16="http://schemas.microsoft.com/office/drawing/2014/main" id="{A9144499-5D01-1607-6B97-792ADC3A6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67139"/>
              </p:ext>
            </p:extLst>
          </p:nvPr>
        </p:nvGraphicFramePr>
        <p:xfrm>
          <a:off x="3782420" y="4499390"/>
          <a:ext cx="1467486" cy="832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68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6BEA0AB-0021-AFFB-A373-AC144B1A5E7E}"/>
              </a:ext>
            </a:extLst>
          </p:cNvPr>
          <p:cNvSpPr/>
          <p:nvPr/>
        </p:nvSpPr>
        <p:spPr>
          <a:xfrm>
            <a:off x="575035" y="170451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7D817A-80B8-9295-4B8C-389B228F138A}"/>
              </a:ext>
            </a:extLst>
          </p:cNvPr>
          <p:cNvSpPr/>
          <p:nvPr/>
        </p:nvSpPr>
        <p:spPr>
          <a:xfrm>
            <a:off x="5417590" y="1898073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42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different types of soil fertilizers&#10;&#10;Description automatically generated">
            <a:extLst>
              <a:ext uri="{FF2B5EF4-FFF2-40B4-BE49-F238E27FC236}">
                <a16:creationId xmlns:a16="http://schemas.microsoft.com/office/drawing/2014/main" id="{3D8AFAEA-6DBF-4B8D-2BEA-EF7CA619E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5" y="1911895"/>
            <a:ext cx="11261996" cy="422324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Elevated CO</a:t>
            </a:r>
            <a:r>
              <a:rPr lang="en-US" sz="3200" baseline="-25000" dirty="0"/>
              <a:t>2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sz="3200" dirty="0"/>
              <a:t> photosynthetic capacity </a:t>
            </a:r>
            <a:r>
              <a:rPr lang="en-US" sz="3200" b="1" u="sng" dirty="0"/>
              <a:t>independent</a:t>
            </a:r>
            <a:r>
              <a:rPr lang="en-US" sz="3200" dirty="0"/>
              <a:t> of fertilization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16" name="Table 13">
            <a:extLst>
              <a:ext uri="{FF2B5EF4-FFF2-40B4-BE49-F238E27FC236}">
                <a16:creationId xmlns:a16="http://schemas.microsoft.com/office/drawing/2014/main" id="{694F6589-007F-97D4-D113-8498BF220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057911"/>
              </p:ext>
            </p:extLst>
          </p:nvPr>
        </p:nvGraphicFramePr>
        <p:xfrm>
          <a:off x="8610600" y="4499389"/>
          <a:ext cx="1467486" cy="832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68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=0.014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910907"/>
              </p:ext>
            </p:extLst>
          </p:nvPr>
        </p:nvGraphicFramePr>
        <p:xfrm>
          <a:off x="3782420" y="4499390"/>
          <a:ext cx="1467486" cy="832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68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51ED09F-79F8-EE00-D12E-3C7AF302AB94}"/>
              </a:ext>
            </a:extLst>
          </p:cNvPr>
          <p:cNvSpPr/>
          <p:nvPr/>
        </p:nvSpPr>
        <p:spPr>
          <a:xfrm>
            <a:off x="575035" y="170451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1BDC63-9D95-D7CF-8F4C-A9A3A107D04A}"/>
              </a:ext>
            </a:extLst>
          </p:cNvPr>
          <p:cNvSpPr/>
          <p:nvPr/>
        </p:nvSpPr>
        <p:spPr>
          <a:xfrm>
            <a:off x="5417590" y="1898073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soil fertilization&#10;&#10;Description automatically generated">
            <a:extLst>
              <a:ext uri="{FF2B5EF4-FFF2-40B4-BE49-F238E27FC236}">
                <a16:creationId xmlns:a16="http://schemas.microsoft.com/office/drawing/2014/main" id="{14F2FB17-428A-4578-60F8-88975B030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09" y="1823679"/>
            <a:ext cx="7772400" cy="4996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, again </a:t>
            </a:r>
            <a:r>
              <a:rPr lang="en-US" b="1" u="sng" dirty="0"/>
              <a:t>independent</a:t>
            </a:r>
            <a:r>
              <a:rPr lang="en-US" dirty="0"/>
              <a:t> of fertilization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C2732BDC-F21F-BDC5-A9DA-5F3123087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802146"/>
              </p:ext>
            </p:extLst>
          </p:nvPr>
        </p:nvGraphicFramePr>
        <p:xfrm>
          <a:off x="6629864" y="2005559"/>
          <a:ext cx="1467486" cy="832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68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43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arison of a graph&#10;&#10;Description automatically generated">
            <a:extLst>
              <a:ext uri="{FF2B5EF4-FFF2-40B4-BE49-F238E27FC236}">
                <a16:creationId xmlns:a16="http://schemas.microsoft.com/office/drawing/2014/main" id="{BA2C5AF9-244A-E4C0-CA98-56F72787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6" y="1915339"/>
            <a:ext cx="11368427" cy="4263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5447670" y="1938382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5D74053-7F2E-272D-AF50-58169D0FA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52233"/>
              </p:ext>
            </p:extLst>
          </p:nvPr>
        </p:nvGraphicFramePr>
        <p:xfrm>
          <a:off x="1640253" y="2040706"/>
          <a:ext cx="1467486" cy="832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68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399634E-6257-C8AC-F345-51CF38C04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15728"/>
              </p:ext>
            </p:extLst>
          </p:nvPr>
        </p:nvGraphicFramePr>
        <p:xfrm>
          <a:off x="6397967" y="2040706"/>
          <a:ext cx="1467486" cy="832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68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219E6493-0B42-A3A3-3A0D-2423EFC0A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39" y="1690688"/>
            <a:ext cx="7772400" cy="4996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C84527-EE41-0A21-B33B-04DDC7F96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costs of nitrogen acquisition </a:t>
            </a:r>
            <a:r>
              <a:rPr lang="en-US" b="1" u="sng" dirty="0"/>
              <a:t>similarly</a:t>
            </a:r>
            <a:r>
              <a:rPr lang="en-US" dirty="0"/>
              <a:t> across the two CO</a:t>
            </a:r>
            <a:r>
              <a:rPr lang="en-US" baseline="-25000" dirty="0"/>
              <a:t>2</a:t>
            </a:r>
            <a:r>
              <a:rPr lang="en-US" dirty="0"/>
              <a:t> treatments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4941-AD19-E1CE-3F7C-4821797CE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D3341-65EA-491C-7CEB-5FBCD99A5A9F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A83D9B-E22D-E088-DBC0-E37D9D3D0AD4}"/>
              </a:ext>
            </a:extLst>
          </p:cNvPr>
          <p:cNvSpPr/>
          <p:nvPr/>
        </p:nvSpPr>
        <p:spPr>
          <a:xfrm>
            <a:off x="2594019" y="1839997"/>
            <a:ext cx="415047" cy="479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17F5BE-50CF-62CE-CF4F-3294024D4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022469"/>
              </p:ext>
            </p:extLst>
          </p:nvPr>
        </p:nvGraphicFramePr>
        <p:xfrm>
          <a:off x="6867339" y="1964638"/>
          <a:ext cx="1467486" cy="832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68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2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18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Nitrogen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27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883748-F8DA-B947-6D9C-F66C2451F8B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6AAF94-0F7D-C8EC-432B-9A2574AE90BD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18F13F-7E47-FF18-CFC8-93F3C7C93548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D8EE04-2590-32B5-4884-1D4CC41F0331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4CDE91-A200-94CC-1EC2-380C75EA1BEC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C4256-A347-8F96-3A47-801858FC1D8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5DB79D-86D5-4F00-5667-7121052C98F5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B8611-210B-F34C-D51F-433A68E9D380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</p:spTree>
    <p:extLst>
      <p:ext uri="{BB962C8B-B14F-4D97-AF65-F5344CB8AC3E}">
        <p14:creationId xmlns:p14="http://schemas.microsoft.com/office/powerpoint/2010/main" val="2934484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0A5569-A3E6-0A68-4B84-3DB1EE77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Lovell (TTU IGCAST Phytotron manager)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University of California-Davis Stable Isotope Facility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EcoHealth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Lab at Texas Tech University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 Gray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Monika Kelley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Isa Beltran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262" y="5233806"/>
            <a:ext cx="1486289" cy="162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179" y="1218876"/>
            <a:ext cx="3541547" cy="18639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835" y="5233805"/>
            <a:ext cx="1624193" cy="162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6279" y="3111681"/>
            <a:ext cx="2922766" cy="216924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105422"/>
            <a:ext cx="3394126" cy="12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978A-612C-419E-165C-A5B318FA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F235-C3A1-5CD4-B596-AF8DB177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3C7B-EBDC-5D05-A33E-1775DA3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838200" y="1590936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B7F73DA1-D715-6A9E-F12D-9586E9E0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6444344" y="1590936"/>
            <a:ext cx="5069242" cy="47640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08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A89CF7-0630-781D-1EEA-220BB51B3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5AB7A-90DF-97D6-2E68-90B14F917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336E46-63D7-36B6-383A-B7C28413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8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C5C032-9F0D-1EF5-404B-121DABF8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 fertilization only influences leaf biochemical process rates in </a:t>
            </a:r>
            <a:r>
              <a:rPr lang="en-US" u="sng" dirty="0"/>
              <a:t>uninoculated pots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56CA9-93F6-E1ED-EE78-ADA9B4E7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D8A53-288C-A6D6-E8A2-1049B4425990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3" name="Picture 2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053FC31E-650E-E9E5-B2F0-594472E89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59" b="33783"/>
          <a:stretch/>
        </p:blipFill>
        <p:spPr>
          <a:xfrm>
            <a:off x="1005016" y="2126750"/>
            <a:ext cx="10534135" cy="35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1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0534-AB8A-E013-F86E-72C7A0AD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Inoculation </a:t>
            </a:r>
            <a:r>
              <a:rPr lang="en-US" b="1" dirty="0">
                <a:solidFill>
                  <a:srgbClr val="C00000"/>
                </a:solidFill>
              </a:rPr>
              <a:t>reduced</a:t>
            </a:r>
            <a:r>
              <a:rPr lang="en-US" dirty="0"/>
              <a:t> the </a:t>
            </a:r>
            <a:r>
              <a:rPr lang="en-US" b="1" dirty="0">
                <a:solidFill>
                  <a:srgbClr val="C00000"/>
                </a:solidFill>
              </a:rPr>
              <a:t>negative</a:t>
            </a:r>
            <a:r>
              <a:rPr lang="en-US" dirty="0"/>
              <a:t> effect of increasing fertilization on costs to acquire nitrogen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39970-314B-E240-D712-E82AD480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1D9C163-2E06-AB4F-E443-1F85FB420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45" t="67013" r="20011"/>
          <a:stretch/>
        </p:blipFill>
        <p:spPr>
          <a:xfrm>
            <a:off x="2622945" y="1809345"/>
            <a:ext cx="5918210" cy="491213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287B468-539A-BBCB-1A31-5B85698AE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63" t="50798" r="1951" b="40506"/>
          <a:stretch/>
        </p:blipFill>
        <p:spPr>
          <a:xfrm>
            <a:off x="8423167" y="3429000"/>
            <a:ext cx="1763460" cy="965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7C611-117E-E82B-C7B1-1A5D96109319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9A51ED-7C85-748D-64AA-06AB68044485}"/>
              </a:ext>
            </a:extLst>
          </p:cNvPr>
          <p:cNvSpPr/>
          <p:nvPr/>
        </p:nvSpPr>
        <p:spPr>
          <a:xfrm>
            <a:off x="2553500" y="1839997"/>
            <a:ext cx="415047" cy="479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49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8147-FA6F-64A5-5EEA-695E0BA2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</a:t>
            </a:r>
            <a:r>
              <a:rPr lang="en-US" b="1" dirty="0">
                <a:solidFill>
                  <a:srgbClr val="C00000"/>
                </a:solidFill>
              </a:rPr>
              <a:t>reduce</a:t>
            </a:r>
            <a:r>
              <a:rPr lang="en-US" dirty="0"/>
              <a:t> investment in nitrogen fixation with increasing fertilization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C229F-3707-77A3-330F-E98505E0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96342-6DD0-6B7A-A4F6-A875A5FABB4E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7" name="Picture 6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AABC3CC5-0ABA-346A-7182-B7C84475B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95" t="49373" r="21706" b="1255"/>
          <a:stretch/>
        </p:blipFill>
        <p:spPr>
          <a:xfrm>
            <a:off x="2863190" y="1901905"/>
            <a:ext cx="4975993" cy="4243228"/>
          </a:xfrm>
          <a:prstGeom prst="rect">
            <a:avLst/>
          </a:prstGeom>
        </p:spPr>
      </p:pic>
      <p:pic>
        <p:nvPicPr>
          <p:cNvPr id="8" name="Picture 7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937537E0-BE9E-4906-AEAE-93A4F37FE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84" t="40483" r="490" b="40284"/>
          <a:stretch/>
        </p:blipFill>
        <p:spPr>
          <a:xfrm>
            <a:off x="8023260" y="3020602"/>
            <a:ext cx="2461537" cy="14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8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Plants grown under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stomatal conductance and photosynthetic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AF8B8-20A9-344D-965E-D7A71BB32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" y="2112579"/>
            <a:ext cx="5498709" cy="4001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36BD24-42C1-A948-99DA-72AF0D920009}"/>
              </a:ext>
            </a:extLst>
          </p:cNvPr>
          <p:cNvSpPr txBox="1"/>
          <p:nvPr/>
        </p:nvSpPr>
        <p:spPr>
          <a:xfrm>
            <a:off x="2506717" y="1927913"/>
            <a:ext cx="23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Stomatal conductance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12579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8073138" y="1927913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Leaf responses to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correspond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nutrient availability commonly limits net primary productivity…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6719C-A910-F6F3-1407-377A86C2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0" y="2057729"/>
            <a:ext cx="5917130" cy="1779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4A50CF-B11E-2481-5F18-60727278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71" y="3837516"/>
            <a:ext cx="5479288" cy="2335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7381516" y="6582975"/>
            <a:ext cx="4810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; Fay et al. (2015)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Nature Plants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F68A-1B8C-C176-84D2-9C6568F8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00" y="365125"/>
            <a:ext cx="10626600" cy="1325563"/>
          </a:xfrm>
        </p:spPr>
        <p:txBody>
          <a:bodyPr>
            <a:noAutofit/>
          </a:bodyPr>
          <a:lstStyle/>
          <a:p>
            <a:r>
              <a:rPr lang="en-US" dirty="0"/>
              <a:t>Nutrient limitation has been hypothesized to be the primary mechanism driving plant responses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237B1-2D86-28E4-03E4-01A3B5B64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43D06-B666-CECB-803C-1776C45FE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87" y="1667721"/>
            <a:ext cx="6287026" cy="4552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C6B7E-5390-3CF2-5786-713F98072ABD}"/>
              </a:ext>
            </a:extLst>
          </p:cNvPr>
          <p:cNvSpPr txBox="1"/>
          <p:nvPr/>
        </p:nvSpPr>
        <p:spPr>
          <a:xfrm>
            <a:off x="10143066" y="6581001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Luo et al. (2004)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BioScience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5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AAB9FB72-1E5C-6DA1-BD01-C8C38CAB6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48"/>
          <a:stretch/>
        </p:blipFill>
        <p:spPr>
          <a:xfrm>
            <a:off x="3245390" y="1676400"/>
            <a:ext cx="5701219" cy="51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A690A81E-8EEC-DE50-D3BE-1FA3672CF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48"/>
          <a:stretch/>
        </p:blipFill>
        <p:spPr>
          <a:xfrm>
            <a:off x="3246356" y="1676400"/>
            <a:ext cx="5701219" cy="5181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478017-16A5-DDDD-F40A-FECE1AD4D7B1}"/>
              </a:ext>
            </a:extLst>
          </p:cNvPr>
          <p:cNvSpPr txBox="1"/>
          <p:nvPr/>
        </p:nvSpPr>
        <p:spPr>
          <a:xfrm>
            <a:off x="5611361" y="3483289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608016-BE7F-9BAB-05C4-8977F5F08278}"/>
              </a:ext>
            </a:extLst>
          </p:cNvPr>
          <p:cNvSpPr/>
          <p:nvPr/>
        </p:nvSpPr>
        <p:spPr>
          <a:xfrm rot="807319">
            <a:off x="4139604" y="3693105"/>
            <a:ext cx="453368" cy="2237840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117DC-3A4D-D2CD-7629-6452600F1214}"/>
              </a:ext>
            </a:extLst>
          </p:cNvPr>
          <p:cNvSpPr txBox="1"/>
          <p:nvPr/>
        </p:nvSpPr>
        <p:spPr>
          <a:xfrm>
            <a:off x="4704637" y="4258964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312C9-E6AE-C937-F9EC-97946CE54182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F10033-3A0F-1D03-5ED4-ABD57A619663}"/>
              </a:ext>
            </a:extLst>
          </p:cNvPr>
          <p:cNvSpPr/>
          <p:nvPr/>
        </p:nvSpPr>
        <p:spPr>
          <a:xfrm rot="2987177">
            <a:off x="4889326" y="2435949"/>
            <a:ext cx="660458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F6CF3-ECF4-E6F7-FF71-5EAEE8E4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0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78A1F74E03947999A8BCA1F91EDBB" ma:contentTypeVersion="14" ma:contentTypeDescription="Create a new document." ma:contentTypeScope="" ma:versionID="bbddc976f4b55c22d9a0e59ec4d0d8fc">
  <xsd:schema xmlns:xsd="http://www.w3.org/2001/XMLSchema" xmlns:xs="http://www.w3.org/2001/XMLSchema" xmlns:p="http://schemas.microsoft.com/office/2006/metadata/properties" xmlns:ns3="d231a8b3-8ab6-4ace-a91d-0f8b757bf3ad" xmlns:ns4="e18ce8ce-d11b-4b22-8ffd-9d831c5116bb" targetNamespace="http://schemas.microsoft.com/office/2006/metadata/properties" ma:root="true" ma:fieldsID="570ca903bf4adc65360d6f2f7bf745bc" ns3:_="" ns4:_="">
    <xsd:import namespace="d231a8b3-8ab6-4ace-a91d-0f8b757bf3ad"/>
    <xsd:import namespace="e18ce8ce-d11b-4b22-8ffd-9d831c511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a8b3-8ab6-4ace-a91d-0f8b757bf3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ce8ce-d11b-4b22-8ffd-9d831c5116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1a8b3-8ab6-4ace-a91d-0f8b757bf3ad" xsi:nil="true"/>
  </documentManagement>
</p:properties>
</file>

<file path=customXml/itemProps1.xml><?xml version="1.0" encoding="utf-8"?>
<ds:datastoreItem xmlns:ds="http://schemas.openxmlformats.org/officeDocument/2006/customXml" ds:itemID="{F4E0FEF0-D0EE-43DE-B1CE-611F09DCA6D7}">
  <ds:schemaRefs>
    <ds:schemaRef ds:uri="d231a8b3-8ab6-4ace-a91d-0f8b757bf3ad"/>
    <ds:schemaRef ds:uri="e18ce8ce-d11b-4b22-8ffd-9d831c51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A90861C-7615-41B6-8089-A98480F6C0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4E5716-B306-4EC9-9EB4-5E6D03C58D04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d231a8b3-8ab6-4ace-a91d-0f8b757bf3ad"/>
    <ds:schemaRef ds:uri="e18ce8ce-d11b-4b22-8ffd-9d831c5116b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4876</TotalTime>
  <Words>1376</Words>
  <Application>Microsoft Macintosh PowerPoint</Application>
  <PresentationFormat>Widescreen</PresentationFormat>
  <Paragraphs>297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Nitrogen supply and demand control plant responses to elevated CO2 at difference scales </vt:lpstr>
      <vt:lpstr>PowerPoint Presentation</vt:lpstr>
      <vt:lpstr>PowerPoint Presentation</vt:lpstr>
      <vt:lpstr>Plants grown under elevated CO2 exhibit reductions in stomatal conductance and photosynthetic capacity</vt:lpstr>
      <vt:lpstr>Leaf responses to elevated CO2 correspond with increased whole-plant growth</vt:lpstr>
      <vt:lpstr>As nutrient availability commonly limits net primary productivity…</vt:lpstr>
      <vt:lpstr>Nutrient limitation has been hypothesized to be the primary mechanism driving plant responses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Optimal resource investment to photosynthetic enzymes increases leaf photosynthesis at lower nutrient use</vt:lpstr>
      <vt:lpstr>Optimal resource investment to photosynthetic enzymes increases leaf photosynthesis at lower nutrient use</vt:lpstr>
      <vt:lpstr>Optimal resource investment to photosynthetic enzymes increases leaf photosynthesis at lower nutrient use</vt:lpstr>
      <vt:lpstr>Study Question</vt:lpstr>
      <vt:lpstr>PowerPoint Presentation</vt:lpstr>
      <vt:lpstr>PowerPoint Presentation</vt:lpstr>
      <vt:lpstr>Experiment setup</vt:lpstr>
      <vt:lpstr>Experiment setup</vt:lpstr>
      <vt:lpstr>Measurements</vt:lpstr>
      <vt:lpstr>Measurements</vt:lpstr>
      <vt:lpstr>Elevated CO2 decreased photosynthetic capacity independent of fertilization</vt:lpstr>
      <vt:lpstr>Elevated CO2 decreased photosynthetic capacity independent of fertilization</vt:lpstr>
      <vt:lpstr>Elevated CO2 decreased Vcmax25 more strongly than Jmax25, again independent of fertilization</vt:lpstr>
      <vt:lpstr>Increasing fertilization increased the positive effect of elevated CO2 on whole-plant growth</vt:lpstr>
      <vt:lpstr>Increasing fertilization decreased costs of nitrogen acquisition similarly across the two CO2 treatments</vt:lpstr>
      <vt:lpstr>Conclusions</vt:lpstr>
      <vt:lpstr>Acknowledgements</vt:lpstr>
      <vt:lpstr>Thank you!</vt:lpstr>
      <vt:lpstr>Extra slides</vt:lpstr>
      <vt:lpstr>Soil N fertilization only influences leaf biochemical process rates in uninoculated pots</vt:lpstr>
      <vt:lpstr>Inoculation reduced the negative effect of increasing fertilization on costs to acquire nitrogen</vt:lpstr>
      <vt:lpstr>Plants reduce investment in nitrogen fixation with increasing fertilization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38</cp:revision>
  <dcterms:created xsi:type="dcterms:W3CDTF">2023-02-09T18:45:15Z</dcterms:created>
  <dcterms:modified xsi:type="dcterms:W3CDTF">2023-08-01T14:57:42Z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0x010100ACF78A1F74E03947999A8BCA1F91EDBB</vt:lpwstr>
  </property>
</Properties>
</file>